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1" r:id="rId4"/>
    <p:sldId id="263" r:id="rId5"/>
    <p:sldId id="264" r:id="rId6"/>
    <p:sldId id="257" r:id="rId7"/>
    <p:sldId id="262" r:id="rId8"/>
    <p:sldId id="265" r:id="rId9"/>
    <p:sldId id="266" r:id="rId10"/>
    <p:sldId id="267" r:id="rId11"/>
    <p:sldId id="268" r:id="rId12"/>
    <p:sldId id="270" r:id="rId13"/>
    <p:sldId id="258" r:id="rId14"/>
    <p:sldId id="269" r:id="rId15"/>
    <p:sldId id="272" r:id="rId16"/>
    <p:sldId id="279" r:id="rId17"/>
    <p:sldId id="285" r:id="rId18"/>
    <p:sldId id="280" r:id="rId19"/>
    <p:sldId id="281" r:id="rId20"/>
    <p:sldId id="282" r:id="rId21"/>
    <p:sldId id="284" r:id="rId22"/>
    <p:sldId id="273" r:id="rId23"/>
    <p:sldId id="276" r:id="rId24"/>
    <p:sldId id="274" r:id="rId25"/>
    <p:sldId id="275" r:id="rId26"/>
    <p:sldId id="283" r:id="rId27"/>
    <p:sldId id="277" r:id="rId2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87" d="100"/>
          <a:sy n="87" d="100"/>
        </p:scale>
        <p:origin x="810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22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[</a:t>
            </a:r>
            <a:r>
              <a:rPr lang="da-DK" dirty="0" err="1"/>
              <a:t>Skycave</a:t>
            </a:r>
            <a:r>
              <a:rPr lang="da-DK" dirty="0"/>
              <a:t>-services,</a:t>
            </a:r>
            <a:r>
              <a:rPr lang="da-DK" baseline="0" dirty="0"/>
              <a:t> 16/9 2016 MongoSubmissionService.java]. I had the </a:t>
            </a:r>
            <a:r>
              <a:rPr lang="da-DK" baseline="0" dirty="0" err="1"/>
              <a:t>conditional</a:t>
            </a:r>
            <a:r>
              <a:rPr lang="da-DK" baseline="0" dirty="0"/>
              <a:t> in </a:t>
            </a:r>
            <a:r>
              <a:rPr lang="da-DK" baseline="0" dirty="0" err="1"/>
              <a:t>code</a:t>
            </a:r>
            <a:r>
              <a:rPr lang="da-DK" baseline="0" dirty="0"/>
              <a:t>, and </a:t>
            </a:r>
            <a:r>
              <a:rPr lang="da-DK" baseline="0" dirty="0" err="1"/>
              <a:t>wrote</a:t>
            </a:r>
            <a:r>
              <a:rPr lang="da-DK" baseline="0" dirty="0"/>
              <a:t> </a:t>
            </a:r>
            <a:r>
              <a:rPr lang="da-DK" baseline="0" dirty="0" err="1"/>
              <a:t>stuff</a:t>
            </a:r>
            <a:r>
              <a:rPr lang="da-DK" baseline="0" dirty="0"/>
              <a:t> back, but </a:t>
            </a:r>
            <a:r>
              <a:rPr lang="da-DK" baseline="0" dirty="0" err="1"/>
              <a:t>there</a:t>
            </a:r>
            <a:r>
              <a:rPr lang="da-DK" baseline="0" dirty="0"/>
              <a:t> </a:t>
            </a:r>
            <a:r>
              <a:rPr lang="da-DK" baseline="0" dirty="0" err="1"/>
              <a:t>were</a:t>
            </a:r>
            <a:r>
              <a:rPr lang="da-DK" baseline="0" dirty="0"/>
              <a:t> </a:t>
            </a:r>
            <a:r>
              <a:rPr lang="da-DK" baseline="0" dirty="0" err="1"/>
              <a:t>no</a:t>
            </a:r>
            <a:r>
              <a:rPr lang="da-DK" baseline="0" dirty="0"/>
              <a:t> batch </a:t>
            </a:r>
            <a:r>
              <a:rPr lang="da-DK" baseline="0" dirty="0" err="1"/>
              <a:t>process</a:t>
            </a:r>
            <a:r>
              <a:rPr lang="da-DK" baseline="0" dirty="0"/>
              <a:t> </a:t>
            </a:r>
            <a:r>
              <a:rPr lang="da-DK" baseline="0" dirty="0" err="1"/>
              <a:t>that</a:t>
            </a:r>
            <a:r>
              <a:rPr lang="da-DK" baseline="0" dirty="0"/>
              <a:t> </a:t>
            </a:r>
            <a:r>
              <a:rPr lang="da-DK" baseline="0" dirty="0" err="1"/>
              <a:t>change</a:t>
            </a:r>
            <a:r>
              <a:rPr lang="da-DK" baseline="0" dirty="0"/>
              <a:t> non-</a:t>
            </a:r>
            <a:r>
              <a:rPr lang="da-DK" baseline="0" dirty="0" err="1"/>
              <a:t>converted</a:t>
            </a:r>
            <a:r>
              <a:rPr lang="da-DK" baseline="0" dirty="0"/>
              <a:t>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https://opensource.com/article/17/5/colorful-deployments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8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https://opensource.com/article/17/5/colorful-deployments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6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P108 in Continuous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1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You have just</a:t>
            </a:r>
            <a:r>
              <a:rPr lang="en-US" baseline="0" dirty="0"/>
              <a:t> sacrificed your redundancy – there is no </a:t>
            </a:r>
            <a:r>
              <a:rPr lang="en-US" baseline="0" dirty="0" err="1"/>
              <a:t>bulkheading</a:t>
            </a:r>
            <a:r>
              <a:rPr lang="en-US" baseline="0" dirty="0"/>
              <a:t>. If server n crashes, all clients stuck with server n cannot be serviced!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9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DevOps and Container Technology</a:t>
            </a:r>
          </a:p>
          <a:p>
            <a:pPr>
              <a:defRPr/>
            </a:pPr>
            <a:r>
              <a:rPr lang="en-US" sz="2000" dirty="0"/>
              <a:t>Design for Deployment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Henrik Bærbak Christensen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409700"/>
            <a:ext cx="6553200" cy="26765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6248400" cy="4318000"/>
          </a:xfrm>
        </p:spPr>
        <p:txBody>
          <a:bodyPr/>
          <a:lstStyle/>
          <a:p>
            <a:r>
              <a:rPr lang="en-US" noProof="0" dirty="0"/>
              <a:t>Approach three (</a:t>
            </a:r>
            <a:r>
              <a:rPr lang="en-US" noProof="0" dirty="0" err="1"/>
              <a:t>Nygard’s</a:t>
            </a:r>
            <a:r>
              <a:rPr lang="en-US" noProof="0" dirty="0"/>
              <a:t> favorite)</a:t>
            </a:r>
          </a:p>
          <a:p>
            <a:r>
              <a:rPr lang="en-US" b="1" i="1" noProof="0" dirty="0"/>
              <a:t>Trickle, then batch: </a:t>
            </a:r>
            <a:r>
              <a:rPr lang="en-US" noProof="0" dirty="0"/>
              <a:t>Initiate migration as they are touched (conditional code in the application code). </a:t>
            </a:r>
            <a:r>
              <a:rPr lang="en-US" i="1" noProof="0" dirty="0"/>
              <a:t>After some time </a:t>
            </a:r>
            <a:r>
              <a:rPr lang="en-US" noProof="0" dirty="0"/>
              <a:t>(at least all instances are updated), perform a </a:t>
            </a:r>
            <a:r>
              <a:rPr lang="en-US" i="1" noProof="0" dirty="0"/>
              <a:t>batch</a:t>
            </a:r>
            <a:r>
              <a:rPr lang="en-US" noProof="0" dirty="0"/>
              <a:t> </a:t>
            </a:r>
            <a:r>
              <a:rPr lang="en-US" i="1" noProof="0" dirty="0"/>
              <a:t>migration routine</a:t>
            </a:r>
            <a:r>
              <a:rPr lang="en-US" noProof="0" dirty="0"/>
              <a:t> on all documents not converted. </a:t>
            </a:r>
            <a:r>
              <a:rPr lang="en-US" i="1" noProof="0" dirty="0"/>
              <a:t>Finally,</a:t>
            </a:r>
            <a:r>
              <a:rPr lang="en-US" noProof="0" dirty="0"/>
              <a:t> conditional code can be removed (final update).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47775"/>
            <a:ext cx="2197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Benefits</a:t>
            </a:r>
          </a:p>
          <a:p>
            <a:pPr lvl="1"/>
            <a:r>
              <a:rPr lang="en-US" noProof="0" dirty="0"/>
              <a:t>Migration time is amortized (no downtime)</a:t>
            </a:r>
          </a:p>
          <a:p>
            <a:pPr lvl="1"/>
            <a:r>
              <a:rPr lang="en-US" noProof="0" dirty="0"/>
              <a:t>Batch can run concurrently in production</a:t>
            </a:r>
          </a:p>
          <a:p>
            <a:pPr lvl="1"/>
            <a:r>
              <a:rPr lang="en-US" noProof="0" dirty="0"/>
              <a:t>Only one version in DB (eventually </a:t>
            </a:r>
            <a:r>
              <a:rPr lang="en-US" noProof="0" dirty="0">
                <a:sym typeface="Wingdings" panose="05000000000000000000" pitchFamily="2" charset="2"/>
              </a:rPr>
              <a:t>)</a:t>
            </a:r>
            <a:endParaRPr lang="en-US" noProof="0" dirty="0"/>
          </a:p>
          <a:p>
            <a:pPr lvl="1"/>
            <a:r>
              <a:rPr lang="en-US" noProof="0" dirty="0"/>
              <a:t>Clean code (no translation pipeline; no</a:t>
            </a:r>
            <a:br>
              <a:rPr lang="en-US" noProof="0" dirty="0"/>
            </a:br>
            <a:r>
              <a:rPr lang="en-US" noProof="0" dirty="0"/>
              <a:t>conditional code; eventually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  <a:r>
              <a:rPr lang="en-US" noProof="0" dirty="0"/>
              <a:t>)</a:t>
            </a:r>
          </a:p>
          <a:p>
            <a:endParaRPr lang="en-US" noProof="0" dirty="0"/>
          </a:p>
          <a:p>
            <a:r>
              <a:rPr lang="en-US" noProof="0" dirty="0"/>
              <a:t>Liabilities</a:t>
            </a:r>
          </a:p>
          <a:p>
            <a:pPr lvl="1"/>
            <a:r>
              <a:rPr lang="en-US" noProof="0" dirty="0"/>
              <a:t>Complex deployment setup</a:t>
            </a:r>
          </a:p>
          <a:p>
            <a:pPr lvl="2"/>
            <a:r>
              <a:rPr lang="en-US" noProof="0" dirty="0"/>
              <a:t>Two application updates for all apps that</a:t>
            </a:r>
            <a:br>
              <a:rPr lang="en-US" noProof="0" dirty="0"/>
            </a:br>
            <a:r>
              <a:rPr lang="en-US" noProof="0" dirty="0"/>
              <a:t>read that kind of document</a:t>
            </a:r>
          </a:p>
          <a:p>
            <a:pPr lvl="3"/>
            <a:r>
              <a:rPr lang="en-US" dirty="0" err="1"/>
              <a:t>v_n</a:t>
            </a:r>
            <a:r>
              <a:rPr lang="en-US" dirty="0"/>
              <a:t>: with trickle code; v_n+1: trickle code removed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81100"/>
            <a:ext cx="2197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2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From my own, small-scale, backyard</a:t>
            </a:r>
          </a:p>
          <a:p>
            <a:endParaRPr lang="en-US" noProof="0" dirty="0"/>
          </a:p>
          <a:p>
            <a:r>
              <a:rPr lang="en-US" noProof="0" dirty="0"/>
              <a:t>Crunch3: </a:t>
            </a:r>
            <a:r>
              <a:rPr lang="en-US" dirty="0" smtClean="0"/>
              <a:t>Predecessor for ‘your Crunch’</a:t>
            </a:r>
            <a:endParaRPr lang="en-US" noProof="0" dirty="0"/>
          </a:p>
          <a:p>
            <a:pPr lvl="1"/>
            <a:r>
              <a:rPr lang="en-US" noProof="0" dirty="0"/>
              <a:t>Date’s were generated by GSON library</a:t>
            </a:r>
          </a:p>
          <a:p>
            <a:pPr lvl="2"/>
            <a:r>
              <a:rPr lang="en-US" noProof="0" dirty="0"/>
              <a:t>And they s…., as</a:t>
            </a:r>
          </a:p>
          <a:p>
            <a:pPr lvl="3"/>
            <a:r>
              <a:rPr lang="en-US" noProof="0" dirty="0"/>
              <a:t>Plain text in </a:t>
            </a:r>
            <a:r>
              <a:rPr lang="en-US" b="1" noProof="0" dirty="0"/>
              <a:t>two different incompatible formats</a:t>
            </a:r>
          </a:p>
          <a:p>
            <a:pPr lvl="3"/>
            <a:r>
              <a:rPr lang="en-US" b="1" noProof="0" dirty="0"/>
              <a:t>UTC or EST or ?</a:t>
            </a:r>
          </a:p>
          <a:p>
            <a:pPr lvl="1"/>
            <a:endParaRPr lang="en-US" b="1" noProof="0" dirty="0"/>
          </a:p>
          <a:p>
            <a:r>
              <a:rPr lang="en-US" noProof="0" dirty="0"/>
              <a:t>Migrate to ISO8601</a:t>
            </a:r>
          </a:p>
          <a:p>
            <a:endParaRPr lang="en-US" dirty="0"/>
          </a:p>
          <a:p>
            <a:r>
              <a:rPr lang="en-US" sz="1800" i="1" noProof="0" dirty="0"/>
              <a:t>Always use ISO8601 strings !!!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57"/>
          <a:stretch/>
        </p:blipFill>
        <p:spPr bwMode="auto">
          <a:xfrm>
            <a:off x="3991248" y="3467100"/>
            <a:ext cx="500035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781800" y="3086100"/>
            <a:ext cx="1524000" cy="1600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7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Fear of ‘Oh-No’ seconds…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76300"/>
            <a:ext cx="455648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8700"/>
            <a:ext cx="3962400" cy="414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91400" y="2552700"/>
            <a:ext cx="1752600" cy="228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Even buggy </a:t>
            </a:r>
            <a:r>
              <a:rPr lang="da-DK" sz="1200" dirty="0" err="1"/>
              <a:t>comment</a:t>
            </a:r>
            <a:r>
              <a:rPr lang="da-DK" sz="1200" dirty="0"/>
              <a:t> </a:t>
            </a:r>
            <a:r>
              <a:rPr lang="da-DK" sz="1200" dirty="0">
                <a:sym typeface="Wingdings" panose="05000000000000000000" pitchFamily="2" charset="2"/>
              </a:rPr>
              <a:t>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419600" y="4762500"/>
            <a:ext cx="4327883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 err="1"/>
              <a:t>Trickle</a:t>
            </a:r>
            <a:r>
              <a:rPr lang="da-DK" i="1" dirty="0"/>
              <a:t>, </a:t>
            </a:r>
            <a:r>
              <a:rPr lang="da-DK" i="1" dirty="0" err="1"/>
              <a:t>without</a:t>
            </a:r>
            <a:r>
              <a:rPr lang="da-DK" i="1" dirty="0"/>
              <a:t> the batch </a:t>
            </a:r>
            <a:r>
              <a:rPr lang="da-DK" i="1" dirty="0">
                <a:sym typeface="Wingdings" panose="05000000000000000000" pitchFamily="2" charset="2"/>
              </a:rPr>
              <a:t></a:t>
            </a:r>
            <a:endParaRPr lang="en-US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0664F3-5DF5-4B95-9D8C-61F980BEFE6D}"/>
              </a:ext>
            </a:extLst>
          </p:cNvPr>
          <p:cNvCxnSpPr/>
          <p:nvPr/>
        </p:nvCxnSpPr>
        <p:spPr>
          <a:xfrm flipH="1">
            <a:off x="2667000" y="1485900"/>
            <a:ext cx="762000" cy="5334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1723B3-E2F3-4402-9905-B44BF6801E95}"/>
              </a:ext>
            </a:extLst>
          </p:cNvPr>
          <p:cNvCxnSpPr/>
          <p:nvPr/>
        </p:nvCxnSpPr>
        <p:spPr>
          <a:xfrm flipH="1">
            <a:off x="2819400" y="1485900"/>
            <a:ext cx="609600" cy="12954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467100"/>
            <a:ext cx="86106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Web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issue:</a:t>
            </a:r>
          </a:p>
          <a:p>
            <a:pPr lvl="1"/>
            <a:r>
              <a:rPr lang="en-US" noProof="0" dirty="0"/>
              <a:t>Web UI’s contains static assets (stylesheets, java script, images, …)</a:t>
            </a:r>
          </a:p>
          <a:p>
            <a:pPr lvl="1"/>
            <a:r>
              <a:rPr lang="en-US" noProof="0" dirty="0"/>
              <a:t>Web browsers cache these assets</a:t>
            </a:r>
          </a:p>
          <a:p>
            <a:pPr lvl="2"/>
            <a:r>
              <a:rPr lang="en-US" noProof="0" dirty="0"/>
              <a:t>Thank god, so server load is </a:t>
            </a:r>
            <a:r>
              <a:rPr lang="en-US" dirty="0"/>
              <a:t>m</a:t>
            </a:r>
            <a:r>
              <a:rPr lang="en-US" noProof="0" dirty="0" err="1"/>
              <a:t>inimized</a:t>
            </a:r>
            <a:endParaRPr lang="en-US" noProof="0" dirty="0"/>
          </a:p>
          <a:p>
            <a:pPr lvl="1"/>
            <a:r>
              <a:rPr lang="en-US" i="1" noProof="0" dirty="0"/>
              <a:t>Usually there is a hard coupling </a:t>
            </a:r>
            <a:r>
              <a:rPr lang="en-US" noProof="0" dirty="0"/>
              <a:t>between UI elements and server side</a:t>
            </a:r>
          </a:p>
          <a:p>
            <a:r>
              <a:rPr lang="en-US" noProof="0" dirty="0"/>
              <a:t>So, when we update the server, we must force the browser to ‘bust the cache’ and fetch all assets afresh!</a:t>
            </a:r>
          </a:p>
          <a:p>
            <a:endParaRPr lang="en-US" noProof="0" dirty="0"/>
          </a:p>
          <a:p>
            <a:r>
              <a:rPr lang="en-US" i="1" noProof="0" dirty="0"/>
              <a:t>Tips and trick – see </a:t>
            </a:r>
            <a:r>
              <a:rPr lang="en-US" i="1" noProof="0" dirty="0" err="1"/>
              <a:t>Nygard</a:t>
            </a:r>
            <a:r>
              <a:rPr lang="en-US" i="1" noProof="0" dirty="0"/>
              <a:t> </a:t>
            </a:r>
            <a:r>
              <a:rPr lang="en-US" i="1" noProof="0" dirty="0">
                <a:sym typeface="Wingdings" panose="05000000000000000000" pitchFamily="2" charset="2"/>
              </a:rPr>
              <a:t></a:t>
            </a:r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Rollout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Birds, colors, and more…</a:t>
            </a:r>
          </a:p>
        </p:txBody>
      </p:sp>
    </p:spTree>
    <p:extLst>
      <p:ext uri="{BB962C8B-B14F-4D97-AF65-F5344CB8AC3E}">
        <p14:creationId xmlns:p14="http://schemas.microsoft.com/office/powerpoint/2010/main" val="33409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Blue/Green Deployments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Algorithm</a:t>
            </a:r>
          </a:p>
          <a:p>
            <a:pPr lvl="1"/>
            <a:r>
              <a:rPr lang="en-US" noProof="0" dirty="0"/>
              <a:t>Deploy v N+1</a:t>
            </a:r>
          </a:p>
          <a:p>
            <a:pPr lvl="1"/>
            <a:r>
              <a:rPr lang="en-US" noProof="0" dirty="0"/>
              <a:t>Smoke test</a:t>
            </a:r>
          </a:p>
          <a:p>
            <a:pPr lvl="1"/>
            <a:r>
              <a:rPr lang="en-US" noProof="0" dirty="0" err="1"/>
              <a:t>Swich</a:t>
            </a:r>
            <a:r>
              <a:rPr lang="en-US" noProof="0" dirty="0"/>
              <a:t> load</a:t>
            </a:r>
          </a:p>
          <a:p>
            <a:pPr lvl="1"/>
            <a:r>
              <a:rPr lang="en-US" noProof="0" dirty="0"/>
              <a:t>Monitor!</a:t>
            </a:r>
          </a:p>
          <a:p>
            <a:r>
              <a:rPr lang="en-US" noProof="0" dirty="0"/>
              <a:t>Benefit</a:t>
            </a:r>
          </a:p>
          <a:p>
            <a:pPr lvl="1"/>
            <a:r>
              <a:rPr lang="en-US" noProof="0" dirty="0"/>
              <a:t>Rollback is easy</a:t>
            </a:r>
          </a:p>
          <a:p>
            <a:r>
              <a:rPr lang="en-US" noProof="0" dirty="0"/>
              <a:t>Liability</a:t>
            </a:r>
          </a:p>
          <a:p>
            <a:pPr lvl="1"/>
            <a:r>
              <a:rPr lang="en-US" noProof="0" dirty="0"/>
              <a:t>2x HW cost!</a:t>
            </a:r>
          </a:p>
          <a:p>
            <a:pPr lvl="1"/>
            <a:r>
              <a:rPr lang="en-US" dirty="0"/>
              <a:t>Common DB ???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2" descr="Blue-green deploym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28700"/>
            <a:ext cx="4267200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Release </a:t>
            </a:r>
            <a:r>
              <a:rPr lang="en-US" noProof="0" dirty="0" err="1"/>
              <a:t>Vrs</a:t>
            </a:r>
            <a:r>
              <a:rPr lang="en-US" noProof="0" dirty="0"/>
              <a:t> Deploy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Blue/Green embody the distinction</a:t>
            </a:r>
            <a:br>
              <a:rPr lang="en-US" noProof="0" dirty="0"/>
            </a:br>
            <a:r>
              <a:rPr lang="en-US" noProof="0" dirty="0"/>
              <a:t>between </a:t>
            </a:r>
            <a:r>
              <a:rPr lang="en-US" i="1" noProof="0" dirty="0"/>
              <a:t>release</a:t>
            </a:r>
            <a:r>
              <a:rPr lang="en-US" noProof="0" dirty="0"/>
              <a:t> and </a:t>
            </a:r>
            <a:r>
              <a:rPr lang="en-US" i="1" noProof="0" dirty="0"/>
              <a:t>deploy</a:t>
            </a:r>
          </a:p>
          <a:p>
            <a:r>
              <a:rPr lang="en-US" dirty="0"/>
              <a:t>Deploy vN+1 but Release is </a:t>
            </a:r>
            <a:r>
              <a:rPr lang="en-US" dirty="0" err="1"/>
              <a:t>vN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2" descr="Blue-green deploym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28700"/>
            <a:ext cx="4267200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Canary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Algorithm</a:t>
            </a:r>
          </a:p>
          <a:p>
            <a:pPr lvl="1"/>
            <a:r>
              <a:rPr lang="en-US" noProof="0" dirty="0"/>
              <a:t>Direct d% traffic to version</a:t>
            </a:r>
            <a:br>
              <a:rPr lang="en-US" noProof="0" dirty="0"/>
            </a:br>
            <a:r>
              <a:rPr lang="en-US" noProof="0" dirty="0"/>
              <a:t>n+1</a:t>
            </a:r>
          </a:p>
          <a:p>
            <a:pPr lvl="1"/>
            <a:r>
              <a:rPr lang="en-US" noProof="0" dirty="0"/>
              <a:t>Monitor</a:t>
            </a:r>
          </a:p>
          <a:p>
            <a:pPr lvl="2"/>
            <a:r>
              <a:rPr lang="en-US" noProof="0" dirty="0"/>
              <a:t>If OK, direct (d+20)%</a:t>
            </a:r>
            <a:br>
              <a:rPr lang="en-US" noProof="0" dirty="0"/>
            </a:br>
            <a:r>
              <a:rPr lang="en-US" noProof="0" dirty="0"/>
              <a:t>traffic to it</a:t>
            </a:r>
          </a:p>
          <a:p>
            <a:r>
              <a:rPr lang="en-US" noProof="0" dirty="0"/>
              <a:t>Benefits</a:t>
            </a:r>
          </a:p>
          <a:p>
            <a:pPr lvl="1"/>
            <a:r>
              <a:rPr lang="en-US" noProof="0" dirty="0"/>
              <a:t>Scientific experimentation!</a:t>
            </a:r>
          </a:p>
          <a:p>
            <a:pPr lvl="1"/>
            <a:r>
              <a:rPr lang="en-US" noProof="0" dirty="0"/>
              <a:t>Lower HW costs</a:t>
            </a:r>
          </a:p>
          <a:p>
            <a:pPr lvl="1"/>
            <a:r>
              <a:rPr lang="en-US" noProof="0" dirty="0"/>
              <a:t>Easy rollback</a:t>
            </a:r>
          </a:p>
          <a:p>
            <a:r>
              <a:rPr lang="en-US" noProof="0" dirty="0"/>
              <a:t>Liabilities</a:t>
            </a:r>
          </a:p>
          <a:p>
            <a:pPr lvl="1"/>
            <a:r>
              <a:rPr lang="en-US" noProof="0" dirty="0"/>
              <a:t>Complex setup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2" descr="Canary de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52500"/>
            <a:ext cx="4267200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Rolling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Algorithm</a:t>
            </a:r>
          </a:p>
          <a:p>
            <a:pPr lvl="1"/>
            <a:r>
              <a:rPr lang="en-US" noProof="0" dirty="0"/>
              <a:t>One-by-one</a:t>
            </a:r>
          </a:p>
          <a:p>
            <a:pPr lvl="1"/>
            <a:endParaRPr lang="en-US" noProof="0" dirty="0"/>
          </a:p>
          <a:p>
            <a:r>
              <a:rPr lang="en-US" noProof="0" dirty="0"/>
              <a:t>Benefits</a:t>
            </a:r>
          </a:p>
          <a:p>
            <a:pPr lvl="1"/>
            <a:r>
              <a:rPr lang="en-US" noProof="0" dirty="0"/>
              <a:t>Constant HW</a:t>
            </a:r>
          </a:p>
          <a:p>
            <a:pPr lvl="1"/>
            <a:endParaRPr lang="en-US" noProof="0" dirty="0"/>
          </a:p>
          <a:p>
            <a:r>
              <a:rPr lang="en-US" noProof="0" dirty="0"/>
              <a:t>Liability</a:t>
            </a:r>
          </a:p>
          <a:p>
            <a:pPr lvl="1"/>
            <a:r>
              <a:rPr lang="en-US" noProof="0" dirty="0"/>
              <a:t>Complexity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4" descr="rolling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1485900"/>
            <a:ext cx="591312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Continuous Delivery of Services</a:t>
            </a:r>
          </a:p>
          <a:p>
            <a:pPr lvl="1"/>
            <a:r>
              <a:rPr lang="en-US" noProof="0" dirty="0"/>
              <a:t>Individual versions of services, combined into full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43100"/>
            <a:ext cx="601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2098040"/>
            <a:ext cx="838200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v231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81000" y="2781300"/>
            <a:ext cx="838200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v198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3467100"/>
            <a:ext cx="838200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v534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4076700"/>
            <a:ext cx="83820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v54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752600" y="4076700"/>
            <a:ext cx="838200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v55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1295400" y="41529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4838700"/>
            <a:ext cx="5791200" cy="45825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Easy? Edit </a:t>
            </a:r>
            <a:r>
              <a:rPr lang="en-US" dirty="0" err="1" smtClean="0"/>
              <a:t>composefile</a:t>
            </a:r>
            <a:r>
              <a:rPr lang="en-US" dirty="0" smtClean="0"/>
              <a:t>, and ‘</a:t>
            </a:r>
            <a:r>
              <a:rPr lang="en-US" dirty="0" err="1" smtClean="0"/>
              <a:t>docker</a:t>
            </a:r>
            <a:r>
              <a:rPr lang="en-US" dirty="0" smtClean="0"/>
              <a:t> stack deploy’.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Humble: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Commit stage</a:t>
            </a:r>
          </a:p>
          <a:p>
            <a:pPr lvl="1"/>
            <a:r>
              <a:rPr lang="en-US" noProof="0" dirty="0"/>
              <a:t>Asserts technical level</a:t>
            </a:r>
          </a:p>
          <a:p>
            <a:pPr lvl="2"/>
            <a:r>
              <a:rPr lang="en-US" noProof="0" dirty="0"/>
              <a:t>Build + Unit tests</a:t>
            </a:r>
          </a:p>
          <a:p>
            <a:r>
              <a:rPr lang="en-US" noProof="0" dirty="0"/>
              <a:t>Accept test stage</a:t>
            </a:r>
          </a:p>
          <a:p>
            <a:pPr lvl="1"/>
            <a:r>
              <a:rPr lang="en-US" noProof="0" dirty="0"/>
              <a:t>System works at functional</a:t>
            </a:r>
            <a:br>
              <a:rPr lang="en-US" noProof="0" dirty="0"/>
            </a:br>
            <a:r>
              <a:rPr lang="en-US" noProof="0" dirty="0"/>
              <a:t>and non-functional level</a:t>
            </a:r>
          </a:p>
          <a:p>
            <a:pPr lvl="2"/>
            <a:r>
              <a:rPr lang="en-US" i="1" noProof="0" dirty="0"/>
              <a:t>Meets demand of users</a:t>
            </a:r>
          </a:p>
          <a:p>
            <a:r>
              <a:rPr lang="en-US" noProof="0" dirty="0"/>
              <a:t>Manual test stages</a:t>
            </a:r>
          </a:p>
          <a:p>
            <a:pPr lvl="1"/>
            <a:r>
              <a:rPr lang="en-US" noProof="0" dirty="0"/>
              <a:t>UAT</a:t>
            </a:r>
          </a:p>
          <a:p>
            <a:r>
              <a:rPr lang="en-US" noProof="0" dirty="0"/>
              <a:t>Release stage</a:t>
            </a:r>
          </a:p>
          <a:p>
            <a:pPr lvl="1"/>
            <a:r>
              <a:rPr lang="en-US" noProof="0" dirty="0"/>
              <a:t>Deliver system to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17" y="1028701"/>
            <a:ext cx="445758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49633C-AF02-46F1-9E6D-B9CE74F01B4B}"/>
              </a:ext>
            </a:extLst>
          </p:cNvPr>
          <p:cNvCxnSpPr/>
          <p:nvPr/>
        </p:nvCxnSpPr>
        <p:spPr>
          <a:xfrm flipV="1">
            <a:off x="6858000" y="2857500"/>
            <a:ext cx="685800" cy="1600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A74CDB4-288F-442C-884A-9A8BD7937A69}"/>
              </a:ext>
            </a:extLst>
          </p:cNvPr>
          <p:cNvSpPr/>
          <p:nvPr/>
        </p:nvSpPr>
        <p:spPr>
          <a:xfrm>
            <a:off x="5638800" y="4533900"/>
            <a:ext cx="2667000" cy="533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manual go/no-go ?</a:t>
            </a:r>
          </a:p>
        </p:txBody>
      </p:sp>
    </p:spTree>
    <p:extLst>
      <p:ext uri="{BB962C8B-B14F-4D97-AF65-F5344CB8AC3E}">
        <p14:creationId xmlns:p14="http://schemas.microsoft.com/office/powerpoint/2010/main" val="32428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F7E4-9138-460B-A622-C133CF8B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5257F-8CC2-425F-B67B-5522F4137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Rollout depends deeply on monitoring…</a:t>
            </a:r>
          </a:p>
          <a:p>
            <a:endParaRPr lang="en-US" dirty="0"/>
          </a:p>
          <a:p>
            <a:r>
              <a:rPr lang="en-US" dirty="0"/>
              <a:t>Overview the </a:t>
            </a:r>
            <a:r>
              <a:rPr lang="en-US" i="1" dirty="0"/>
              <a:t>machines</a:t>
            </a:r>
            <a:r>
              <a:rPr lang="en-US" dirty="0"/>
              <a:t> and overview the </a:t>
            </a:r>
            <a:r>
              <a:rPr lang="en-US" i="1" dirty="0"/>
              <a:t>services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We will return to that in course two…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E090F-C1D5-4B07-952A-F5E0C9CE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EBAD7-8C84-463E-A542-E7A41A62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42C79-53D8-435D-A4E6-8DA032BC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Nygard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Nygard provides more detail in the </a:t>
            </a:r>
            <a:r>
              <a:rPr lang="en-US" i="1" dirty="0"/>
              <a:t>rollout</a:t>
            </a:r>
            <a:r>
              <a:rPr lang="en-US" dirty="0"/>
              <a:t> phase than Newman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”Canary release, yes, but hey – what if the canaries migrates the shared database schema ???”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”What if requests gets load-balanced to (new, old, new, old, new) version instances?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 rollout phases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Drain, update, startup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Important: </a:t>
            </a:r>
            <a:r>
              <a:rPr lang="en-US" i="1" dirty="0">
                <a:sym typeface="Wingdings" panose="05000000000000000000" pitchFamily="2" charset="2"/>
              </a:rPr>
              <a:t>monitor after each phase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 blue/green deployments</a:t>
            </a:r>
          </a:p>
          <a:p>
            <a:pPr lvl="1"/>
            <a:r>
              <a:rPr lang="en-US" i="1" dirty="0"/>
              <a:t>What happens</a:t>
            </a:r>
            <a:r>
              <a:rPr lang="en-US" dirty="0"/>
              <a:t> </a:t>
            </a:r>
            <a:r>
              <a:rPr lang="en-US" i="1" dirty="0"/>
              <a:t>to open connections when the load balancer switches from the blue to the green cluster?</a:t>
            </a:r>
          </a:p>
          <a:p>
            <a:pPr lvl="1"/>
            <a:endParaRPr lang="en-US" i="1" dirty="0"/>
          </a:p>
          <a:p>
            <a:r>
              <a:rPr lang="en-US" dirty="0"/>
              <a:t>If you do canary or rolling deployments</a:t>
            </a:r>
          </a:p>
          <a:p>
            <a:pPr lvl="1"/>
            <a:r>
              <a:rPr lang="en-US" i="1" dirty="0"/>
              <a:t>What happens if you hit an old version instance that tries to access new database schema documents?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11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790700"/>
            <a:ext cx="7924800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Stickiness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avoid hitting new/old instances as they co-exists</a:t>
            </a:r>
          </a:p>
          <a:p>
            <a:pPr lvl="1"/>
            <a:r>
              <a:rPr lang="en-US" i="1" dirty="0"/>
              <a:t>Sticky sessions: </a:t>
            </a:r>
            <a:r>
              <a:rPr lang="en-US" dirty="0"/>
              <a:t>All requests from a given session is routed to the same server</a:t>
            </a:r>
          </a:p>
          <a:p>
            <a:pPr lvl="2"/>
            <a:r>
              <a:rPr lang="en-US" i="1" dirty="0"/>
              <a:t>Or perhaps ‘same version of server’</a:t>
            </a:r>
          </a:p>
          <a:p>
            <a:endParaRPr lang="en-US" i="1" dirty="0"/>
          </a:p>
          <a:p>
            <a:r>
              <a:rPr lang="en-US" dirty="0"/>
              <a:t>Alternatives</a:t>
            </a:r>
          </a:p>
          <a:p>
            <a:pPr lvl="1"/>
            <a:r>
              <a:rPr lang="en-US" dirty="0"/>
              <a:t>Session database: Session data is stored in session database, shared by all servers</a:t>
            </a:r>
          </a:p>
          <a:p>
            <a:pPr lvl="1"/>
            <a:r>
              <a:rPr lang="en-US" dirty="0"/>
              <a:t>Client sessions (browser cookies): Session data is stored in client, sent with each request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47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Co-existing 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(old/new) version applications co-existing </a:t>
            </a:r>
          </a:p>
          <a:p>
            <a:pPr lvl="1"/>
            <a:r>
              <a:rPr lang="en-US" dirty="0"/>
              <a:t>Which is a consequence of no-down-time continuous delivery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Then you </a:t>
            </a:r>
            <a:r>
              <a:rPr lang="en-US" i="1" dirty="0">
                <a:sym typeface="Wingdings" panose="05000000000000000000" pitchFamily="2" charset="2"/>
              </a:rPr>
              <a:t>have to ensure session stickiness</a:t>
            </a:r>
          </a:p>
          <a:p>
            <a:endParaRPr lang="en-US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To avoid (new) version request put an Order object (new format) into the DB, and next a (old) version request read it expecting the old format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But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What is the big issue with session stickiness?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27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8292-C9C0-4278-9A61-8183DDD9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E75C3-029A-46E7-970B-0F695937D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 hard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If everything looks OK, then </a:t>
            </a:r>
            <a:r>
              <a:rPr lang="en-US" b="1" i="1" dirty="0">
                <a:sym typeface="Wingdings" panose="05000000000000000000" pitchFamily="2" charset="2"/>
              </a:rPr>
              <a:t>cleanup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Remove shims, drop tables, initiate </a:t>
            </a:r>
            <a:r>
              <a:rPr lang="en-US" i="1" dirty="0">
                <a:sym typeface="Wingdings" panose="05000000000000000000" pitchFamily="2" charset="2"/>
              </a:rPr>
              <a:t>then-batch</a:t>
            </a:r>
            <a:r>
              <a:rPr lang="en-US" dirty="0">
                <a:sym typeface="Wingdings" panose="05000000000000000000" pitchFamily="2" charset="2"/>
              </a:rPr>
              <a:t> of trickle-then-batch, remove trickle code (new version, then new ‘delivery’)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1758F-9995-4236-81DF-0036E553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BB540-D734-480E-81AC-1DE92A36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90F68-CBC6-46FC-82C6-7142A8C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38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Nygard</a:t>
            </a:r>
            <a:r>
              <a:rPr lang="en-US" dirty="0"/>
              <a:t> digs that one step deeper into </a:t>
            </a:r>
            <a:r>
              <a:rPr lang="en-US" i="1" dirty="0"/>
              <a:t>real issues !</a:t>
            </a:r>
          </a:p>
          <a:p>
            <a:r>
              <a:rPr lang="en-US" i="1" dirty="0"/>
              <a:t>Lots of code near techniques must be employed in order to make CD work in practice…</a:t>
            </a:r>
          </a:p>
          <a:p>
            <a:pPr lvl="1"/>
            <a:r>
              <a:rPr lang="en-US" i="1" dirty="0"/>
              <a:t>Characterization of the process</a:t>
            </a:r>
          </a:p>
          <a:p>
            <a:pPr lvl="2"/>
            <a:r>
              <a:rPr lang="en-US" b="1" i="1" dirty="0"/>
              <a:t>Preparation, Rollout N, Cleanup</a:t>
            </a:r>
          </a:p>
          <a:p>
            <a:pPr lvl="3"/>
            <a:r>
              <a:rPr lang="en-US" b="1" i="1" dirty="0"/>
              <a:t>Preparation, Drain, Update, Startup</a:t>
            </a:r>
          </a:p>
          <a:p>
            <a:pPr lvl="1"/>
            <a:r>
              <a:rPr lang="en-US" i="1" dirty="0"/>
              <a:t>Tactics for state migration</a:t>
            </a:r>
          </a:p>
          <a:p>
            <a:pPr lvl="2"/>
            <a:r>
              <a:rPr lang="en-US" i="1" dirty="0"/>
              <a:t>Translation pipeline, Migration process, Trickle-then-batch</a:t>
            </a:r>
          </a:p>
          <a:p>
            <a:pPr lvl="1"/>
            <a:r>
              <a:rPr lang="en-US" i="1" dirty="0"/>
              <a:t>Issues in Deployment Rollout</a:t>
            </a:r>
          </a:p>
          <a:p>
            <a:pPr lvl="2"/>
            <a:r>
              <a:rPr lang="en-US" i="1" dirty="0"/>
              <a:t>(Temporary?) Session stickiness		a bit vague there…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Co-existence of versions of services</a:t>
            </a:r>
          </a:p>
          <a:p>
            <a:pPr lvl="1"/>
            <a:r>
              <a:rPr lang="en-US" noProof="0" dirty="0"/>
              <a:t>During deployment (horizontally scaled)</a:t>
            </a:r>
          </a:p>
          <a:p>
            <a:pPr lvl="1"/>
            <a:r>
              <a:rPr lang="en-US" noProof="0" dirty="0"/>
              <a:t>Assumptions on version of </a:t>
            </a:r>
            <a:r>
              <a:rPr lang="en-US" i="1" noProof="0" dirty="0"/>
              <a:t>interfaces between services</a:t>
            </a:r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00300"/>
            <a:ext cx="601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2555240"/>
            <a:ext cx="838200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v231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81000" y="3238500"/>
            <a:ext cx="838200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v198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3924300"/>
            <a:ext cx="838200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v534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4533900"/>
            <a:ext cx="83820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v54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752600" y="4533900"/>
            <a:ext cx="838200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v55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1295400" y="46101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Rollout takes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Full Deployment phases</a:t>
            </a:r>
          </a:p>
          <a:p>
            <a:pPr lvl="1"/>
            <a:r>
              <a:rPr lang="en-US" noProof="0" dirty="0"/>
              <a:t>Preparation</a:t>
            </a:r>
          </a:p>
          <a:p>
            <a:pPr lvl="1"/>
            <a:r>
              <a:rPr lang="en-US" noProof="0" dirty="0"/>
              <a:t>Rollout N applications</a:t>
            </a:r>
          </a:p>
          <a:p>
            <a:pPr lvl="1"/>
            <a:r>
              <a:rPr lang="en-US" noProof="0" dirty="0"/>
              <a:t>Cleanup</a:t>
            </a:r>
          </a:p>
          <a:p>
            <a:r>
              <a:rPr lang="en-US" noProof="0" dirty="0"/>
              <a:t>Each Application Rollout, again contains phases</a:t>
            </a:r>
          </a:p>
          <a:p>
            <a:pPr lvl="1"/>
            <a:r>
              <a:rPr lang="en-US" noProof="0" dirty="0"/>
              <a:t>Preparation</a:t>
            </a:r>
          </a:p>
          <a:p>
            <a:pPr lvl="1"/>
            <a:r>
              <a:rPr lang="en-US" noProof="0" dirty="0"/>
              <a:t>Drain		Stop new request, await pending processed</a:t>
            </a:r>
          </a:p>
          <a:p>
            <a:pPr lvl="1"/>
            <a:r>
              <a:rPr lang="en-US" noProof="0" dirty="0"/>
              <a:t>Update		Deploy new application</a:t>
            </a:r>
          </a:p>
          <a:p>
            <a:pPr lvl="1"/>
            <a:r>
              <a:rPr lang="en-US" noProof="0" dirty="0"/>
              <a:t>Startup		Loading, Warm up caches, state </a:t>
            </a:r>
            <a:r>
              <a:rPr lang="en-US" noProof="0" dirty="0" smtClean="0"/>
              <a:t>resynch</a:t>
            </a:r>
          </a:p>
          <a:p>
            <a:r>
              <a:rPr lang="en-US" dirty="0" smtClean="0"/>
              <a:t>That is, </a:t>
            </a:r>
            <a:r>
              <a:rPr lang="en-US" b="1" dirty="0" smtClean="0"/>
              <a:t>multiple versions co-exist in production </a:t>
            </a:r>
            <a:r>
              <a:rPr lang="en-US" b="1" dirty="0" smtClean="0">
                <a:sym typeface="Wingdings" panose="05000000000000000000" pitchFamily="2" charset="2"/>
              </a:rPr>
              <a:t>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EcoSense</a:t>
            </a:r>
            <a:r>
              <a:rPr lang="en-US" noProof="0" dirty="0"/>
              <a:t> MongoDB replica set disk size </a:t>
            </a:r>
            <a:r>
              <a:rPr lang="en-US" noProof="0" dirty="0" smtClean="0"/>
              <a:t>expansion</a:t>
            </a:r>
          </a:p>
          <a:p>
            <a:pPr lvl="1"/>
            <a:r>
              <a:rPr lang="en-US" noProof="0" dirty="0" smtClean="0"/>
              <a:t>(ended at 3 x 6 </a:t>
            </a:r>
            <a:r>
              <a:rPr lang="en-US" noProof="0" dirty="0" err="1" smtClean="0"/>
              <a:t>TeraBytes</a:t>
            </a:r>
            <a:r>
              <a:rPr lang="en-US" noProof="0" smtClean="0"/>
              <a:t>)</a:t>
            </a:r>
            <a:endParaRPr lang="en-US" noProof="0" dirty="0"/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For three instances do:</a:t>
            </a:r>
          </a:p>
          <a:p>
            <a:pPr lvl="2"/>
            <a:r>
              <a:rPr lang="en-US" b="1" noProof="0" dirty="0"/>
              <a:t>Drain: </a:t>
            </a:r>
            <a:r>
              <a:rPr lang="en-US" noProof="0" dirty="0"/>
              <a:t>Shutdown </a:t>
            </a:r>
            <a:r>
              <a:rPr lang="en-US" noProof="0" dirty="0" err="1"/>
              <a:t>db</a:t>
            </a:r>
            <a:r>
              <a:rPr lang="en-US" noProof="0" dirty="0"/>
              <a:t> server</a:t>
            </a:r>
          </a:p>
          <a:p>
            <a:pPr lvl="3"/>
            <a:r>
              <a:rPr lang="en-US" noProof="0" dirty="0"/>
              <a:t>If Primary, await new primary promoted</a:t>
            </a:r>
          </a:p>
          <a:p>
            <a:pPr lvl="2"/>
            <a:r>
              <a:rPr lang="en-US" noProof="0" dirty="0"/>
              <a:t>LVM magic to extend size (manual process, takes 1-3 minutes)</a:t>
            </a:r>
          </a:p>
          <a:p>
            <a:pPr lvl="2"/>
            <a:r>
              <a:rPr lang="en-US" b="1" noProof="0" dirty="0"/>
              <a:t>Update: </a:t>
            </a:r>
            <a:r>
              <a:rPr lang="en-US" noProof="0" dirty="0"/>
              <a:t>Start </a:t>
            </a:r>
            <a:r>
              <a:rPr lang="en-US" noProof="0" dirty="0" err="1"/>
              <a:t>db</a:t>
            </a:r>
            <a:r>
              <a:rPr lang="en-US" noProof="0" dirty="0"/>
              <a:t> server</a:t>
            </a:r>
          </a:p>
          <a:p>
            <a:pPr lvl="2"/>
            <a:r>
              <a:rPr lang="en-US" b="1" noProof="0" dirty="0"/>
              <a:t>Startup:</a:t>
            </a:r>
            <a:r>
              <a:rPr lang="en-US" noProof="0" dirty="0"/>
              <a:t> Await replica status shows server is ‘</a:t>
            </a:r>
            <a:r>
              <a:rPr lang="en-US" noProof="0" dirty="0" err="1"/>
              <a:t>uptodate</a:t>
            </a:r>
            <a:r>
              <a:rPr lang="en-US" noProof="0" dirty="0"/>
              <a:t>’</a:t>
            </a:r>
          </a:p>
          <a:p>
            <a:pPr lvl="3"/>
            <a:r>
              <a:rPr lang="en-US" noProof="0" dirty="0"/>
              <a:t>(Bass ‘State resynch’ finished)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095500"/>
            <a:ext cx="86106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Versions differ </a:t>
            </a:r>
            <a:r>
              <a:rPr lang="en-US" noProof="0" dirty="0" smtClean="0"/>
              <a:t>on several aspects</a:t>
            </a:r>
            <a:endParaRPr lang="en-US" noProof="0" dirty="0"/>
          </a:p>
          <a:p>
            <a:pPr lvl="1"/>
            <a:r>
              <a:rPr lang="en-US" noProof="0" dirty="0"/>
              <a:t>(Rest/Web) APIs</a:t>
            </a:r>
          </a:p>
          <a:p>
            <a:pPr lvl="2"/>
            <a:r>
              <a:rPr lang="en-US" noProof="0" dirty="0"/>
              <a:t>(Nygard §14 / We will return in second course ‘versioning’)</a:t>
            </a:r>
          </a:p>
          <a:p>
            <a:pPr lvl="2"/>
            <a:r>
              <a:rPr lang="en-US" i="1" noProof="0" dirty="0"/>
              <a:t>Robustness Principle</a:t>
            </a:r>
            <a:r>
              <a:rPr lang="en-US" noProof="0" dirty="0"/>
              <a:t>: Be conservative in what you do, be liberal in what you accept from others. [Jon </a:t>
            </a:r>
            <a:r>
              <a:rPr lang="en-US" noProof="0" dirty="0" err="1"/>
              <a:t>Postel</a:t>
            </a:r>
            <a:r>
              <a:rPr lang="en-US" noProof="0" dirty="0"/>
              <a:t>]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Database schemas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Web assets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95500"/>
            <a:ext cx="57816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Database Migration: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Shim:</a:t>
            </a:r>
            <a:r>
              <a:rPr lang="en-US" b="1" i="1" noProof="0" dirty="0"/>
              <a:t> </a:t>
            </a:r>
            <a:r>
              <a:rPr lang="en-US" noProof="0" dirty="0"/>
              <a:t>Bit of code that helps join the old and new version of application.</a:t>
            </a:r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r>
              <a:rPr lang="en-US" noProof="0" dirty="0"/>
              <a:t>Triggers on UPDATE, INSERT, DELETE</a:t>
            </a:r>
            <a:br>
              <a:rPr lang="en-US" noProof="0" dirty="0"/>
            </a:br>
            <a:r>
              <a:rPr lang="en-US" noProof="0" dirty="0"/>
              <a:t>that update </a:t>
            </a:r>
            <a:r>
              <a:rPr lang="en-US" i="1" noProof="0" dirty="0"/>
              <a:t>in both directions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1638300"/>
            <a:ext cx="1981200" cy="381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Version v54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1638300"/>
            <a:ext cx="1981200" cy="381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Version v55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435100"/>
            <a:ext cx="8521546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Migration: NoSQL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Schema-less? Hah! Applications expect schemas!</a:t>
            </a:r>
          </a:p>
          <a:p>
            <a:r>
              <a:rPr lang="en-US" b="1" i="1" noProof="0" dirty="0"/>
              <a:t>Translation pipeline:</a:t>
            </a:r>
            <a:r>
              <a:rPr lang="en-US" i="1" noProof="0" dirty="0"/>
              <a:t> </a:t>
            </a:r>
            <a:r>
              <a:rPr lang="en-US" noProof="0" dirty="0"/>
              <a:t>Code the reader so it can read all versions ever made.</a:t>
            </a:r>
          </a:p>
          <a:p>
            <a:pPr lvl="1"/>
            <a:r>
              <a:rPr lang="en-US" i="1" noProof="0" dirty="0"/>
              <a:t>Corollary: Always include version identity in documents!</a:t>
            </a:r>
          </a:p>
          <a:p>
            <a:pPr lvl="1"/>
            <a:r>
              <a:rPr lang="en-US" noProof="0" dirty="0"/>
              <a:t>Keep old data around to</a:t>
            </a:r>
            <a:br>
              <a:rPr lang="en-US" noProof="0" dirty="0"/>
            </a:br>
            <a:r>
              <a:rPr lang="en-US" noProof="0" dirty="0"/>
              <a:t>test the translations</a:t>
            </a:r>
          </a:p>
          <a:p>
            <a:pPr lvl="2"/>
            <a:r>
              <a:rPr lang="en-US" noProof="0" dirty="0"/>
              <a:t>v2 -&gt; v3; v3 –&gt; v4; etc.</a:t>
            </a:r>
          </a:p>
          <a:p>
            <a:r>
              <a:rPr lang="en-US" noProof="0" dirty="0"/>
              <a:t>Liability:</a:t>
            </a:r>
          </a:p>
          <a:p>
            <a:pPr lvl="1"/>
            <a:r>
              <a:rPr lang="en-US" noProof="0" dirty="0"/>
              <a:t>Deep pipeline (slow)</a:t>
            </a:r>
          </a:p>
          <a:p>
            <a:pPr lvl="1"/>
            <a:r>
              <a:rPr lang="en-US" noProof="0" dirty="0"/>
              <a:t>Cumbersome code</a:t>
            </a:r>
          </a:p>
          <a:p>
            <a:pPr lvl="1"/>
            <a:r>
              <a:rPr lang="en-US" noProof="0" dirty="0"/>
              <a:t>Db contents highly mixed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47956"/>
            <a:ext cx="3949545" cy="25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0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409700"/>
            <a:ext cx="85344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Approach two</a:t>
            </a:r>
          </a:p>
          <a:p>
            <a:r>
              <a:rPr lang="en-US" b="1" i="1" noProof="0" dirty="0"/>
              <a:t>Migration routine:</a:t>
            </a:r>
            <a:r>
              <a:rPr lang="en-US" b="1" noProof="0" dirty="0"/>
              <a:t> </a:t>
            </a:r>
            <a:r>
              <a:rPr lang="en-US" noProof="0" dirty="0"/>
              <a:t>Run a special schema lifting process during deployment, </a:t>
            </a:r>
            <a:r>
              <a:rPr lang="en-US" i="1" noProof="0" dirty="0"/>
              <a:t>after</a:t>
            </a:r>
            <a:r>
              <a:rPr lang="en-US" noProof="0" dirty="0"/>
              <a:t> all instances have been updated</a:t>
            </a:r>
          </a:p>
          <a:p>
            <a:r>
              <a:rPr lang="en-US" noProof="0" dirty="0"/>
              <a:t>Liability</a:t>
            </a:r>
          </a:p>
          <a:p>
            <a:pPr lvl="1"/>
            <a:r>
              <a:rPr lang="en-US" noProof="0" dirty="0"/>
              <a:t>Big data means </a:t>
            </a:r>
            <a:r>
              <a:rPr lang="en-US" i="1" noProof="0" dirty="0"/>
              <a:t>hours</a:t>
            </a:r>
            <a:r>
              <a:rPr lang="en-US" noProof="0" dirty="0"/>
              <a:t> spent on migration =&gt; </a:t>
            </a:r>
            <a:r>
              <a:rPr lang="en-US" b="1" noProof="0" dirty="0"/>
              <a:t>Planned downtime</a:t>
            </a:r>
          </a:p>
          <a:p>
            <a:pPr lvl="1"/>
            <a:endParaRPr lang="en-US" b="1" noProof="0" dirty="0"/>
          </a:p>
          <a:p>
            <a:r>
              <a:rPr lang="en-US" noProof="0" dirty="0"/>
              <a:t>Why instance update </a:t>
            </a:r>
            <a:r>
              <a:rPr lang="en-US" i="1" noProof="0" dirty="0"/>
              <a:t>before</a:t>
            </a:r>
            <a:r>
              <a:rPr lang="en-US" noProof="0" dirty="0"/>
              <a:t> migration routine?</a:t>
            </a:r>
          </a:p>
          <a:p>
            <a:pPr lvl="1"/>
            <a:r>
              <a:rPr lang="en-US" noProof="0" dirty="0"/>
              <a:t>Consider </a:t>
            </a:r>
            <a:r>
              <a:rPr lang="en-US" i="1" noProof="0" dirty="0"/>
              <a:t>old version instance</a:t>
            </a:r>
            <a:r>
              <a:rPr lang="en-US" noProof="0" dirty="0"/>
              <a:t> reads from </a:t>
            </a:r>
            <a:r>
              <a:rPr lang="en-US" i="1" noProof="0" dirty="0"/>
              <a:t>new format</a:t>
            </a:r>
            <a:r>
              <a:rPr lang="en-US" noProof="0" dirty="0"/>
              <a:t> </a:t>
            </a:r>
            <a:r>
              <a:rPr lang="en-US" noProof="0" dirty="0" err="1"/>
              <a:t>db</a:t>
            </a:r>
            <a:endParaRPr lang="en-US" noProof="0" dirty="0"/>
          </a:p>
          <a:p>
            <a:pPr lvl="2"/>
            <a:r>
              <a:rPr lang="en-US" noProof="0" dirty="0"/>
              <a:t>Cascading failure…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1383</Words>
  <Application>Microsoft Office PowerPoint</Application>
  <PresentationFormat>On-screen Show (16:10)</PresentationFormat>
  <Paragraphs>308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Microservices and DevOps</vt:lpstr>
      <vt:lpstr>Motivation</vt:lpstr>
      <vt:lpstr>Motivation</vt:lpstr>
      <vt:lpstr>Rollout takes time</vt:lpstr>
      <vt:lpstr>Simple Example</vt:lpstr>
      <vt:lpstr>Issues</vt:lpstr>
      <vt:lpstr>Database Migration: SQL</vt:lpstr>
      <vt:lpstr>Migration: NoSQL</vt:lpstr>
      <vt:lpstr>Migration</vt:lpstr>
      <vt:lpstr>Migration</vt:lpstr>
      <vt:lpstr>Migration</vt:lpstr>
      <vt:lpstr>Example</vt:lpstr>
      <vt:lpstr>Fear of ‘Oh-No’ seconds…</vt:lpstr>
      <vt:lpstr>Web assets</vt:lpstr>
      <vt:lpstr>Rollout Techniques</vt:lpstr>
      <vt:lpstr>Blue/Green Deployments</vt:lpstr>
      <vt:lpstr>Release Vrs Deploy</vt:lpstr>
      <vt:lpstr>Canary Deployment</vt:lpstr>
      <vt:lpstr>Rolling Deployment</vt:lpstr>
      <vt:lpstr>Humble:</vt:lpstr>
      <vt:lpstr>Monitoring</vt:lpstr>
      <vt:lpstr>Nygard</vt:lpstr>
      <vt:lpstr>Sessions</vt:lpstr>
      <vt:lpstr>Session Stickiness</vt:lpstr>
      <vt:lpstr>Co-existing Versions</vt:lpstr>
      <vt:lpstr>Cleanup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87</cp:revision>
  <dcterms:created xsi:type="dcterms:W3CDTF">2006-08-16T00:00:00Z</dcterms:created>
  <dcterms:modified xsi:type="dcterms:W3CDTF">2021-09-30T09:51:29Z</dcterms:modified>
</cp:coreProperties>
</file>